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2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Brief Introduction - don’t need to introduce ourselves, it just sounds awkward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both centralized and decentralized formation control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f0775291c_4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f0775291c_4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navigate a path with tight corners and turns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eeb40b0c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eeb40b0c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braitenberg for centralized and rule-based for decentralized, since braitenberg is enhanced to account for all robot positions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Can say lasers are poor against other robots in practice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have the formation velocities switched for goal velocities sometimes, so they can move in the right direction without falling into an obstacle, keeps it robust.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f0775291c_5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f0775291c_5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robot avoidance weights as stopping a robot from moving, includes how in-front of each other they are, and is efficient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f0775291c_4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f0775291c_4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split and merge around obstacles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Split around obstacles and merge back into formation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eeb40b0c3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eeb40b0c3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how weights affect the relative contribution and behavior, leading to split-and-merge, with 5% noise to avoid minima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our weights (.35 goal, .2 formation, .22 obstacles)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how robot avoidance weights are used, how we stop spurious movement if at goal, and how we slow the leader so others can catch up (scale by .3)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f0775291c_4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f0775291c_4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navigate to goal and split and merge around obstacle and into 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Achieved with weighting obstacle avoidance higher than formation to get the split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ef994e5f7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ef994e5f7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the use of robot sensors to detect enclosed space on the sides to determine a corridor (within .8 on the sides with a large front (&gt;1.))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the switching condition - leader detects tight area or half of followers do, which prevents switching back formation until half of the robots are out of the corridor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Decentralized case only based on leader’s detection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eeb40b0c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7eeb40b0c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 shows everything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Split and merge, formation switching to column (safety formation), a tight corner, and a new obstacle (it’s adaptive)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f0775291c_5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f0775291c_5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eeb40b0c3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7eeb40b0c3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Talk about accuracy as the error to the target position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Added 5% noise to velocity - simulates erroneous readings in position and sensors as well as handling minima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Centralized solution only has major spike during second set of denser obstacles but still looks nice, decentralized clearly less robust yet still functional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7f0775291c_5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7f0775291c_5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Both cases start by launching a ros world the same way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Centralized approach runs a single program that acts based on global knowledge - knows every robot’s state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Decentralized approach has every robot act individually and participate in message passing to spread leader’s state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Knowledge of the leader is enough to get our robots back in formation with our leader-referenced scheme (explained later) - mention we pass messages on links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ef994e5f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ef994e5f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Talk about robustness and some cases being sub-ideal due to obstacle avoidance - maybe reference motion in a video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RRT* can take on the order of minutes which is not ideal, storing precomputed paths is nice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ef994e5f7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ef994e5f7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Cheaper goal velocities and rely on obstacle avoidance velocities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Better obstacle avoidance to reduce error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Improve decentralized approach that stores the state of every robot, can then apply robot avoidance weights and better obstacle avoidance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f0775291c_4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f0775291c_4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Formation switching and navigation with tight corridors and multiple formations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Concluding remarks - can perform formation-based movement, but general robustness isn’t easy, and it’s easily decentralized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where the code can be found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eeb40b0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eeb40b0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Discuss how we implement formations here - one robot is the center, the others have relative positions from the center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the links for message passing in decentralized solution - leader sends state (pose and sensor measurements) and followers store and relay it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eeb40b0c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eeb40b0c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Paper was the basis of our work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Compute vectors for each robot for formation, goal, obstacle avoidance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ef994e5f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ef994e5f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that the approach in the paper was for open worlds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Added the ability to detect corridors and tight areas using sensor measurements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Move into column formation until free again as its the narrowest formation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eeb40b0c3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eeb40b0c3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unit-reference and why we didn’t do it - decentralized unit-reference requires global knowledge of all robot positions and lots of messages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leader-reference - a leader robot is center of formation and the other followers compute a vector, formation offsets are rotated and translated onto the leader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Decentralized leader-reference is easier as only need the leader’s state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ef994e5f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ef994e5f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the zones: dead zone = 1.5 * robot radius (1.5 * 0.0525), control zone = dead zone + spacing distance (0.3), ballistic zone outside this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f0775291c_4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7f0775291c_4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Show robots in random places, get into 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go through each formation as they move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Undergo an orthogonal rotation lmao 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eeb40b0c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7eeb40b0c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Followers do not need a goal velocity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Leader runs RRT* for an obstacle free path (very briefly say we sample points, add to tree, rewire based on cost)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that we can store the path to avoid computation costs in the future (makes for good evaluation argument)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media" Target="../media/media7.mp4"/><Relationship Id="rId7" Type="http://schemas.openxmlformats.org/officeDocument/2006/relationships/image" Target="../media/image12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7.mp4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Formation Control: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A Centralized and Decentralized Approach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4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4_circle_corners_x10.mp4" descr="4_circle_corners_x10.mp4">
            <a:hlinkClick r:id="" action="ppaction://media"/>
            <a:extLst>
              <a:ext uri="{FF2B5EF4-FFF2-40B4-BE49-F238E27FC236}">
                <a16:creationId xmlns:a16="http://schemas.microsoft.com/office/drawing/2014/main" id="{6734F545-2572-B844-869A-460260B976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Static Obstacle Avoidance Vector</a:t>
            </a:r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Mix of braitenberg/rule-based controllers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Robot sensors do not distinguish robots and obstacles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Leader slows down when robots are avoiding obstacles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b="1"/>
              <a:t>Split and Merge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Robots pick a preferred side for moving around an object depending on their position in formation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Dynamic (Robot) Obstacle Avoidance Vector</a:t>
            </a:r>
            <a:endParaRPr/>
          </a:p>
        </p:txBody>
      </p:sp>
      <p:sp>
        <p:nvSpPr>
          <p:cNvPr id="142" name="Google Shape;142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Compute an ‘on-off’ vector that stops moving a robot when: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They get close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They face each other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O(n</a:t>
            </a:r>
            <a:r>
              <a:rPr lang="en-GB" baseline="30000"/>
              <a:t>2</a:t>
            </a:r>
            <a:r>
              <a:rPr lang="en-GB"/>
              <a:t>) as we consider robots in pairs, stop the one with lowest ID, to prevent deadlock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2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2_square_obs_x10.mp4" descr="2_square_obs_x10.mp4">
            <a:hlinkClick r:id="" action="ppaction://media"/>
            <a:extLst>
              <a:ext uri="{FF2B5EF4-FFF2-40B4-BE49-F238E27FC236}">
                <a16:creationId xmlns:a16="http://schemas.microsoft.com/office/drawing/2014/main" id="{7A665DA2-B87A-0C42-9E40-AB5A927E7E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Weighted Combination</a:t>
            </a:r>
            <a:endParaRPr/>
          </a:p>
        </p:txBody>
      </p:sp>
      <p:sp>
        <p:nvSpPr>
          <p:cNvPr id="153" name="Google Shape;153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Overall velocity vector computed as a weighted sum of goal, formation, obstacle avoidance and noise vectors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Apply ‘rules’ to filter spurious/erroneous velocities: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Robots stop if they are about to collide with another robot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Robots stop at the goal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Leader can slow down if followers not in formation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3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3_simple_sam_x4x2.mp4" descr="3_simple_sam_x4x2.mp4">
            <a:hlinkClick r:id="" action="ppaction://media"/>
            <a:extLst>
              <a:ext uri="{FF2B5EF4-FFF2-40B4-BE49-F238E27FC236}">
                <a16:creationId xmlns:a16="http://schemas.microsoft.com/office/drawing/2014/main" id="{6DCA2735-DFC4-E54C-AAF0-69CBD65A4E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Formation Switching</a:t>
            </a:r>
            <a:endParaRPr dirty="0"/>
          </a:p>
        </p:txBody>
      </p:sp>
      <p:sp>
        <p:nvSpPr>
          <p:cNvPr id="164" name="Google Shape;164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robot sensors to detect tight gaps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Centralized: Switch formation if leader (or majority of robots) detect a tight gap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Decentralized: Only the leader sensors are used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Formation becomes a column</a:t>
            </a:r>
            <a:endParaRPr/>
          </a:p>
        </p:txBody>
      </p:sp>
      <p:pic>
        <p:nvPicPr>
          <p:cNvPr id="165" name="Google Shape;1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1129104" y="3000487"/>
            <a:ext cx="1747725" cy="17353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6" name="Google Shape;166;p28"/>
          <p:cNvCxnSpPr/>
          <p:nvPr/>
        </p:nvCxnSpPr>
        <p:spPr>
          <a:xfrm>
            <a:off x="3215813" y="3868000"/>
            <a:ext cx="1662300" cy="3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67" name="Google Shape;16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5223275" y="3516075"/>
            <a:ext cx="3609025" cy="70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6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6_corner_add_obs_runtime_x4.mp4" descr="6_corner_add_obs_runtime_x4.mp4">
            <a:hlinkClick r:id="" action="ppaction://media"/>
            <a:extLst>
              <a:ext uri="{FF2B5EF4-FFF2-40B4-BE49-F238E27FC236}">
                <a16:creationId xmlns:a16="http://schemas.microsoft.com/office/drawing/2014/main" id="{96D0651C-4623-A84A-AD52-C9B39C8507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7_decentralized_X4.mp4" descr="7_decentralized_X4.mp4">
            <a:hlinkClick r:id="" action="ppaction://media"/>
            <a:extLst>
              <a:ext uri="{FF2B5EF4-FFF2-40B4-BE49-F238E27FC236}">
                <a16:creationId xmlns:a16="http://schemas.microsoft.com/office/drawing/2014/main" id="{8A201117-BF36-8645-B679-FC1614B078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50880"/>
          <a:stretch/>
        </p:blipFill>
        <p:spPr>
          <a:xfrm>
            <a:off x="5494564" y="1388981"/>
            <a:ext cx="3086099" cy="3534083"/>
          </a:xfrm>
          <a:prstGeom prst="rect">
            <a:avLst/>
          </a:prstGeom>
        </p:spPr>
      </p:pic>
      <p:pic>
        <p:nvPicPr>
          <p:cNvPr id="2" name="7_centralized_X4.mp4" descr="7_centralized_X4.mp4">
            <a:hlinkClick r:id="" action="ppaction://media"/>
            <a:extLst>
              <a:ext uri="{FF2B5EF4-FFF2-40B4-BE49-F238E27FC236}">
                <a16:creationId xmlns:a16="http://schemas.microsoft.com/office/drawing/2014/main" id="{66162336-714A-8D4D-9EAD-51FB17A043D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28600" y="1796141"/>
            <a:ext cx="4392386" cy="27105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07436C-6108-DF4F-B28E-D010FC3C17CE}"/>
              </a:ext>
            </a:extLst>
          </p:cNvPr>
          <p:cNvSpPr txBox="1"/>
          <p:nvPr/>
        </p:nvSpPr>
        <p:spPr>
          <a:xfrm>
            <a:off x="1690006" y="1069522"/>
            <a:ext cx="2098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Centralized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90D17F-8C73-604C-8FB1-AC024ED9C602}"/>
              </a:ext>
            </a:extLst>
          </p:cNvPr>
          <p:cNvSpPr txBox="1"/>
          <p:nvPr/>
        </p:nvSpPr>
        <p:spPr>
          <a:xfrm>
            <a:off x="253093" y="261258"/>
            <a:ext cx="83112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Centralized vs Decentralize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E9A515-5C78-0544-8425-2D1D54462CB2}"/>
              </a:ext>
            </a:extLst>
          </p:cNvPr>
          <p:cNvSpPr txBox="1"/>
          <p:nvPr/>
        </p:nvSpPr>
        <p:spPr>
          <a:xfrm>
            <a:off x="6365421" y="1042308"/>
            <a:ext cx="2098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Decentralized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6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53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>
            <a:spLocks noGrp="1"/>
          </p:cNvSpPr>
          <p:nvPr>
            <p:ph type="title"/>
          </p:nvPr>
        </p:nvSpPr>
        <p:spPr>
          <a:xfrm>
            <a:off x="311700" y="2061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</p:txBody>
      </p:sp>
      <p:sp>
        <p:nvSpPr>
          <p:cNvPr id="183" name="Google Shape;183;p31"/>
          <p:cNvSpPr txBox="1">
            <a:spLocks noGrp="1"/>
          </p:cNvSpPr>
          <p:nvPr>
            <p:ph type="body" idx="1"/>
          </p:nvPr>
        </p:nvSpPr>
        <p:spPr>
          <a:xfrm>
            <a:off x="311700" y="7788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Accuracy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Error plot of distance to target with 5% noise</a:t>
            </a:r>
            <a:endParaRPr/>
          </a:p>
        </p:txBody>
      </p:sp>
      <p:pic>
        <p:nvPicPr>
          <p:cNvPr id="184" name="Google Shape;1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3250" y="1876068"/>
            <a:ext cx="3791326" cy="2843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500" y="1876063"/>
            <a:ext cx="3791324" cy="28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1"/>
          <p:cNvSpPr txBox="1"/>
          <p:nvPr/>
        </p:nvSpPr>
        <p:spPr>
          <a:xfrm>
            <a:off x="5674475" y="1835550"/>
            <a:ext cx="2188800" cy="2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Decentralized</a:t>
            </a:r>
            <a:endParaRPr/>
          </a:p>
        </p:txBody>
      </p:sp>
      <p:sp>
        <p:nvSpPr>
          <p:cNvPr id="187" name="Google Shape;187;p31"/>
          <p:cNvSpPr txBox="1"/>
          <p:nvPr/>
        </p:nvSpPr>
        <p:spPr>
          <a:xfrm>
            <a:off x="1330900" y="1835550"/>
            <a:ext cx="22296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Centralized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Centralized vs Decentralized</a:t>
            </a:r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 both cases we launch the arena as usual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Centralized approach runs a single controller with global knowledge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Decentralized approach runs a controller per robot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Each robot acts individually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 ‘leader’ robot sends messages with its state to connected robots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Other ‘followers’ update their belief of the leader and relay this message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</p:txBody>
      </p:sp>
      <p:sp>
        <p:nvSpPr>
          <p:cNvPr id="193" name="Google Shape;193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Robustness - Our general approach isn’t perfect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Centralized obstacle avoidance is improved with global knowledge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Decentralized solution not to the same level with just knowledge of leader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Efficiency - RRT* can take a long time so we precompute paths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</p:txBody>
      </p:sp>
      <p:sp>
        <p:nvSpPr>
          <p:cNvPr id="199" name="Google Shape;199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Future Work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Try cheaper straight-line goal velocities, rely on obstacle avoidance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Improve obstacle avoidance to improve robustness in the general case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Consider reinforcement learning to adjust weights for each environment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Decentralized approach - communicate more state from each robot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4"/>
          <p:cNvSpPr txBox="1">
            <a:spLocks noGrp="1"/>
          </p:cNvSpPr>
          <p:nvPr>
            <p:ph type="body" idx="1"/>
          </p:nvPr>
        </p:nvSpPr>
        <p:spPr>
          <a:xfrm>
            <a:off x="311700" y="2024743"/>
            <a:ext cx="8520600" cy="25441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dirty="0"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sz="4800"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dirty="0"/>
              <a:t>Link to code repository - </a:t>
            </a:r>
            <a:r>
              <a:rPr lang="en-GB" dirty="0" err="1"/>
              <a:t>github.com</a:t>
            </a:r>
            <a:r>
              <a:rPr lang="en-GB" dirty="0"/>
              <a:t>/</a:t>
            </a:r>
            <a:r>
              <a:rPr lang="en-GB" dirty="0" err="1"/>
              <a:t>DoodleBobBuffPants</a:t>
            </a:r>
            <a:r>
              <a:rPr lang="en-GB" dirty="0"/>
              <a:t>/</a:t>
            </a:r>
            <a:r>
              <a:rPr lang="en-GB" dirty="0" err="1"/>
              <a:t>RobotProject</a:t>
            </a:r>
            <a:endParaRPr dirty="0"/>
          </a:p>
        </p:txBody>
      </p:sp>
      <p:pic>
        <p:nvPicPr>
          <p:cNvPr id="4" name="5_corridor_wedim_x10.mp4" descr="5_corridor_wedim_x10.mp4">
            <a:hlinkClick r:id="" action="ppaction://media"/>
            <a:extLst>
              <a:ext uri="{FF2B5EF4-FFF2-40B4-BE49-F238E27FC236}">
                <a16:creationId xmlns:a16="http://schemas.microsoft.com/office/drawing/2014/main" id="{625B5280-78F9-6B49-9CE1-E03FD30B6B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1064" y="73479"/>
            <a:ext cx="8213271" cy="46199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Formations</a:t>
            </a:r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Line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Column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Diamond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Wedge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9063" y="1017725"/>
            <a:ext cx="730525" cy="286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3675" y="1719050"/>
            <a:ext cx="4868626" cy="1705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Behavior-based control</a:t>
            </a:r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Formation Maintenance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Goal Navigation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Static Obstacle Avoidance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Dynamic (Robot) Obstacle Avoidance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T. Balch and R. C. Arkin,</a:t>
            </a:r>
            <a:r>
              <a:rPr lang="en-GB" i="1"/>
              <a:t> Behavior-based Formation Control for Multi-robot Teams</a:t>
            </a:r>
            <a:endParaRPr i="1"/>
          </a:p>
        </p:txBody>
      </p:sp>
      <p:sp>
        <p:nvSpPr>
          <p:cNvPr id="75" name="Google Shape;75;p16"/>
          <p:cNvSpPr/>
          <p:nvPr/>
        </p:nvSpPr>
        <p:spPr>
          <a:xfrm rot="10800000">
            <a:off x="6027975" y="2622550"/>
            <a:ext cx="381000" cy="476250"/>
          </a:xfrm>
          <a:prstGeom prst="flowChartOffpageConnector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6"/>
          <p:cNvSpPr/>
          <p:nvPr/>
        </p:nvSpPr>
        <p:spPr>
          <a:xfrm rot="10800000">
            <a:off x="8085375" y="1619250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6"/>
          <p:cNvSpPr/>
          <p:nvPr/>
        </p:nvSpPr>
        <p:spPr>
          <a:xfrm rot="10800000">
            <a:off x="7298900" y="1619250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8" name="Google Shape;78;p16"/>
          <p:cNvCxnSpPr/>
          <p:nvPr/>
        </p:nvCxnSpPr>
        <p:spPr>
          <a:xfrm rot="10800000" flipH="1">
            <a:off x="6273000" y="2079675"/>
            <a:ext cx="244800" cy="5613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9" name="Google Shape;79;p16"/>
          <p:cNvSpPr/>
          <p:nvPr/>
        </p:nvSpPr>
        <p:spPr>
          <a:xfrm rot="10800000">
            <a:off x="6512425" y="1619250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" name="Google Shape;80;p16"/>
          <p:cNvCxnSpPr>
            <a:stCxn id="75" idx="2"/>
          </p:cNvCxnSpPr>
          <p:nvPr/>
        </p:nvCxnSpPr>
        <p:spPr>
          <a:xfrm rot="10800000">
            <a:off x="6218475" y="1712350"/>
            <a:ext cx="0" cy="9102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1" name="Google Shape;81;p16"/>
          <p:cNvSpPr/>
          <p:nvPr/>
        </p:nvSpPr>
        <p:spPr>
          <a:xfrm>
            <a:off x="5578925" y="1249550"/>
            <a:ext cx="585000" cy="572700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16"/>
          <p:cNvCxnSpPr>
            <a:stCxn id="75" idx="0"/>
          </p:cNvCxnSpPr>
          <p:nvPr/>
        </p:nvCxnSpPr>
        <p:spPr>
          <a:xfrm>
            <a:off x="6218475" y="3098800"/>
            <a:ext cx="517200" cy="559200"/>
          </a:xfrm>
          <a:prstGeom prst="straightConnector1">
            <a:avLst/>
          </a:prstGeom>
          <a:noFill/>
          <a:ln w="2857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Extending the Paper</a:t>
            </a:r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Behavior approach was designed for open worlds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Added formation switching strategy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Robots move as a column in tight areas (corridors)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174275" y="5450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Formation Maintenance Vector</a:t>
            </a:r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body" idx="1"/>
          </p:nvPr>
        </p:nvSpPr>
        <p:spPr>
          <a:xfrm>
            <a:off x="174275" y="13020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First find the desired formation position and orientation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Two methods: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 b="1"/>
              <a:t>Unit-Reference</a:t>
            </a:r>
            <a:r>
              <a:rPr lang="en-GB"/>
              <a:t> - Average all robot positions to find centre of formation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Requires many messages when decentralized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b="1"/>
              <a:t>Leader-Reference</a:t>
            </a:r>
            <a:r>
              <a:rPr lang="en-GB"/>
              <a:t> - Leader is considered always in formation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Followers compute their vector to get in formation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Easier to implement in a decentralized system</a:t>
            </a:r>
            <a:endParaRPr/>
          </a:p>
        </p:txBody>
      </p:sp>
      <p:sp>
        <p:nvSpPr>
          <p:cNvPr id="95" name="Google Shape;95;p18"/>
          <p:cNvSpPr/>
          <p:nvPr/>
        </p:nvSpPr>
        <p:spPr>
          <a:xfrm rot="10800000">
            <a:off x="6518775" y="1596525"/>
            <a:ext cx="381000" cy="476250"/>
          </a:xfrm>
          <a:prstGeom prst="flowChartOffpageConnector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8"/>
          <p:cNvSpPr/>
          <p:nvPr/>
        </p:nvSpPr>
        <p:spPr>
          <a:xfrm rot="10800000">
            <a:off x="8576175" y="593225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8"/>
          <p:cNvSpPr/>
          <p:nvPr/>
        </p:nvSpPr>
        <p:spPr>
          <a:xfrm rot="10800000">
            <a:off x="7789700" y="593225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8" name="Google Shape;98;p18"/>
          <p:cNvCxnSpPr/>
          <p:nvPr/>
        </p:nvCxnSpPr>
        <p:spPr>
          <a:xfrm rot="10800000" flipH="1">
            <a:off x="6763800" y="1053650"/>
            <a:ext cx="244800" cy="5613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9" name="Google Shape;99;p18"/>
          <p:cNvSpPr/>
          <p:nvPr/>
        </p:nvSpPr>
        <p:spPr>
          <a:xfrm rot="10800000">
            <a:off x="7003225" y="593225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8"/>
          <p:cNvSpPr/>
          <p:nvPr/>
        </p:nvSpPr>
        <p:spPr>
          <a:xfrm>
            <a:off x="6069725" y="223525"/>
            <a:ext cx="585000" cy="572700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Formation Maintenance Vector</a:t>
            </a:r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22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Scale vector magnitude based on distance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 b="1"/>
              <a:t>Dead Zone</a:t>
            </a:r>
            <a:r>
              <a:rPr lang="en-GB"/>
              <a:t>: magnitude = 0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b="1"/>
              <a:t>Control Zone</a:t>
            </a:r>
            <a:r>
              <a:rPr lang="en-GB"/>
              <a:t>: magnitude scaled linearly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b="1"/>
              <a:t>Ballistic Zone</a:t>
            </a:r>
            <a:r>
              <a:rPr lang="en-GB"/>
              <a:t>: magnitude = 1</a:t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550" y="1023600"/>
            <a:ext cx="2735750" cy="25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_all_formations_x4.mp4" descr="1_all_formations_x4.mp4">
            <a:hlinkClick r:id="" action="ppaction://media"/>
            <a:extLst>
              <a:ext uri="{FF2B5EF4-FFF2-40B4-BE49-F238E27FC236}">
                <a16:creationId xmlns:a16="http://schemas.microsoft.com/office/drawing/2014/main" id="{F0042A12-A1E3-0341-B6BC-40D14C7AFD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Goal Navigation Vector</a:t>
            </a:r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body" idx="1"/>
          </p:nvPr>
        </p:nvSpPr>
        <p:spPr>
          <a:xfrm>
            <a:off x="311700" y="12856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Leader computes RRT* path to some goal position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This computes a safe path for the leader only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Only the leader has a goal vector</a:t>
            </a:r>
            <a:br>
              <a:rPr lang="en-GB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Followers just keep formation</a:t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5546" y="2336975"/>
            <a:ext cx="3396750" cy="2427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/>
          <p:nvPr/>
        </p:nvSpPr>
        <p:spPr>
          <a:xfrm rot="10800000">
            <a:off x="6340625" y="1623075"/>
            <a:ext cx="381000" cy="476250"/>
          </a:xfrm>
          <a:prstGeom prst="flowChartOffpageConnector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1"/>
          <p:cNvSpPr/>
          <p:nvPr/>
        </p:nvSpPr>
        <p:spPr>
          <a:xfrm rot="10800000">
            <a:off x="8262075" y="460975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1"/>
          <p:cNvSpPr/>
          <p:nvPr/>
        </p:nvSpPr>
        <p:spPr>
          <a:xfrm rot="10800000">
            <a:off x="7475600" y="460975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1"/>
          <p:cNvSpPr/>
          <p:nvPr/>
        </p:nvSpPr>
        <p:spPr>
          <a:xfrm rot="10800000">
            <a:off x="6689125" y="460975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1"/>
          <p:cNvSpPr/>
          <p:nvPr/>
        </p:nvSpPr>
        <p:spPr>
          <a:xfrm>
            <a:off x="5755625" y="91275"/>
            <a:ext cx="585000" cy="572700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5" name="Google Shape;125;p21"/>
          <p:cNvCxnSpPr/>
          <p:nvPr/>
        </p:nvCxnSpPr>
        <p:spPr>
          <a:xfrm rot="10800000">
            <a:off x="6531125" y="712875"/>
            <a:ext cx="0" cy="9102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1383</Words>
  <Application>Microsoft Office PowerPoint</Application>
  <PresentationFormat>On-screen Show (16:9)</PresentationFormat>
  <Paragraphs>144</Paragraphs>
  <Slides>22</Slides>
  <Notes>22</Notes>
  <HiddenSlides>0</HiddenSlides>
  <MMClips>8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Arial</vt:lpstr>
      <vt:lpstr>Simple Dark</vt:lpstr>
      <vt:lpstr>Formation Control: A Centralized and Decentralized Approach</vt:lpstr>
      <vt:lpstr>Centralized vs Decentralized</vt:lpstr>
      <vt:lpstr>Formations</vt:lpstr>
      <vt:lpstr>Behavior-based control</vt:lpstr>
      <vt:lpstr>Extending the Paper</vt:lpstr>
      <vt:lpstr>Formation Maintenance Vector</vt:lpstr>
      <vt:lpstr>Formation Maintenance Vector</vt:lpstr>
      <vt:lpstr>PowerPoint Presentation</vt:lpstr>
      <vt:lpstr>Goal Navigation Vector</vt:lpstr>
      <vt:lpstr>Insert video 4</vt:lpstr>
      <vt:lpstr>Static Obstacle Avoidance Vector</vt:lpstr>
      <vt:lpstr>Dynamic (Robot) Obstacle Avoidance Vector</vt:lpstr>
      <vt:lpstr>Insert video 2</vt:lpstr>
      <vt:lpstr>Weighted Combination</vt:lpstr>
      <vt:lpstr>Insert video 3</vt:lpstr>
      <vt:lpstr>Formation Switching</vt:lpstr>
      <vt:lpstr>Insert video 6</vt:lpstr>
      <vt:lpstr>PowerPoint Presentation</vt:lpstr>
      <vt:lpstr>Results</vt:lpstr>
      <vt:lpstr>Results</vt:lpstr>
      <vt:lpstr>Results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Formation Control: A Centralized and Decentralized Approach</dc:title>
  <cp:lastModifiedBy>Ajay Meow</cp:lastModifiedBy>
  <cp:revision>3</cp:revision>
  <dcterms:modified xsi:type="dcterms:W3CDTF">2020-03-11T11:47:24Z</dcterms:modified>
</cp:coreProperties>
</file>